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95" r:id="rId25"/>
    <p:sldId id="266" r:id="rId26"/>
    <p:sldId id="292" r:id="rId27"/>
    <p:sldId id="293" r:id="rId28"/>
    <p:sldId id="294" r:id="rId29"/>
    <p:sldId id="296" r:id="rId30"/>
    <p:sldId id="300" r:id="rId31"/>
    <p:sldId id="301" r:id="rId32"/>
    <p:sldId id="297" r:id="rId33"/>
    <p:sldId id="299" r:id="rId34"/>
    <p:sldId id="298" r:id="rId35"/>
    <p:sldId id="283" r:id="rId36"/>
    <p:sldId id="285" r:id="rId37"/>
    <p:sldId id="286" r:id="rId38"/>
    <p:sldId id="287" r:id="rId39"/>
    <p:sldId id="289" r:id="rId40"/>
    <p:sldId id="291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045" autoAdjust="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07/07/2021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Fondamenti di sistemi informativi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b="1" dirty="0" err="1"/>
              <a:t>hinted</a:t>
            </a:r>
            <a:r>
              <a:rPr lang="it-IT" sz="2400" b="1" dirty="0"/>
              <a:t> </a:t>
            </a:r>
            <a:r>
              <a:rPr lang="it-IT" sz="2400" b="1" dirty="0" err="1"/>
              <a:t>handoff</a:t>
            </a:r>
            <a:r>
              <a:rPr lang="it-IT" sz="2400" b="1" dirty="0"/>
              <a:t> </a:t>
            </a:r>
            <a:r>
              <a:rPr lang="it-IT" sz="2400" dirty="0"/>
              <a:t>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unique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unique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unique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data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86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5" y="1924268"/>
            <a:ext cx="10679029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dirty="0" err="1"/>
              <a:t>designing</a:t>
            </a:r>
            <a:r>
              <a:rPr lang="it-IT" sz="2400" dirty="0"/>
              <a:t> a data model in a </a:t>
            </a:r>
            <a:r>
              <a:rPr lang="it-IT" sz="2400" dirty="0" err="1"/>
              <a:t>relational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begin</a:t>
            </a:r>
            <a:r>
              <a:rPr lang="it-IT" sz="2400" dirty="0"/>
              <a:t> with the data:</a:t>
            </a:r>
          </a:p>
          <a:p>
            <a:pPr lvl="1"/>
            <a:r>
              <a:rPr lang="it-IT" sz="2000" dirty="0"/>
              <a:t>Create a data model 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/>
              <a:t>The cassandra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reverse:</a:t>
            </a:r>
          </a:p>
          <a:p>
            <a:pPr lvl="1"/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needs</a:t>
            </a:r>
            <a:r>
              <a:rPr lang="it-IT" sz="2000" dirty="0"/>
              <a:t> of the </a:t>
            </a:r>
            <a:r>
              <a:rPr lang="it-IT" sz="2000" dirty="0" err="1"/>
              <a:t>application</a:t>
            </a:r>
            <a:r>
              <a:rPr lang="it-IT" sz="2000" dirty="0"/>
              <a:t> first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use </a:t>
            </a:r>
            <a:r>
              <a:rPr lang="it-IT" sz="2000" dirty="0" err="1"/>
              <a:t>that</a:t>
            </a:r>
            <a:r>
              <a:rPr lang="it-IT" sz="2000" dirty="0"/>
              <a:t> to derive the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0DADA0-7A10-410B-A024-FFD286CD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3" y="4412872"/>
            <a:ext cx="8246836" cy="19438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46B8DE-332E-436A-A9B1-3A5CB42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70" y="2521800"/>
            <a:ext cx="3146555" cy="18041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310E8C-F07D-4907-8D0A-51F825EF3117}"/>
              </a:ext>
            </a:extLst>
          </p:cNvPr>
          <p:cNvSpPr txBox="1"/>
          <p:nvPr/>
        </p:nvSpPr>
        <p:spPr>
          <a:xfrm>
            <a:off x="2095501" y="617345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C443F-1EA2-4678-8D1B-8B4249E0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37" y="392170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) Joins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2151B-C5A7-4F92-BAAC-25878B71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1872736"/>
            <a:ext cx="6276529" cy="5162550"/>
          </a:xfrm>
        </p:spPr>
        <p:txBody>
          <a:bodyPr>
            <a:normAutofit/>
          </a:bodyPr>
          <a:lstStyle/>
          <a:p>
            <a:r>
              <a:rPr lang="it-IT" dirty="0"/>
              <a:t>A join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relevant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a single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sz="1900" dirty="0" err="1"/>
              <a:t>But</a:t>
            </a:r>
            <a:r>
              <a:rPr lang="it-IT" sz="1900" dirty="0"/>
              <a:t> in </a:t>
            </a:r>
            <a:r>
              <a:rPr lang="it-IT" sz="1900" dirty="0" err="1"/>
              <a:t>distributed</a:t>
            </a:r>
            <a:r>
              <a:rPr lang="it-IT" sz="1900" dirty="0"/>
              <a:t> DB the data </a:t>
            </a:r>
            <a:r>
              <a:rPr lang="it-IT" sz="1900" dirty="0" err="1"/>
              <a:t>is</a:t>
            </a:r>
            <a:r>
              <a:rPr lang="it-IT" sz="1900" dirty="0"/>
              <a:t> spread </a:t>
            </a:r>
            <a:r>
              <a:rPr lang="it-IT" sz="1900" dirty="0" err="1"/>
              <a:t>across</a:t>
            </a:r>
            <a:r>
              <a:rPr lang="it-IT" sz="1900" dirty="0"/>
              <a:t> </a:t>
            </a:r>
            <a:r>
              <a:rPr lang="it-IT" sz="1900" dirty="0" err="1"/>
              <a:t>several</a:t>
            </a:r>
            <a:r>
              <a:rPr lang="it-IT" sz="1900" dirty="0"/>
              <a:t> </a:t>
            </a:r>
            <a:r>
              <a:rPr lang="it-IT" sz="1900" dirty="0" err="1"/>
              <a:t>nodes</a:t>
            </a:r>
            <a:endParaRPr lang="it-IT" sz="1900" dirty="0"/>
          </a:p>
          <a:p>
            <a:pPr lvl="1"/>
            <a:r>
              <a:rPr lang="it-IT" sz="1900" dirty="0" err="1"/>
              <a:t>This</a:t>
            </a:r>
            <a:r>
              <a:rPr lang="it-IT" sz="1900" dirty="0"/>
              <a:t> leads to </a:t>
            </a:r>
            <a:r>
              <a:rPr lang="it-IT" sz="1900" dirty="0" err="1"/>
              <a:t>impredictable</a:t>
            </a:r>
            <a:r>
              <a:rPr lang="it-IT" sz="1900" dirty="0"/>
              <a:t> impact on </a:t>
            </a:r>
            <a:r>
              <a:rPr lang="it-IT" sz="1900" dirty="0" err="1"/>
              <a:t>latency</a:t>
            </a:r>
            <a:r>
              <a:rPr lang="it-IT" sz="1900" dirty="0"/>
              <a:t> </a:t>
            </a:r>
          </a:p>
          <a:p>
            <a:pPr lvl="1"/>
            <a:r>
              <a:rPr lang="it-IT" sz="1900" dirty="0" err="1"/>
              <a:t>That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why</a:t>
            </a:r>
            <a:r>
              <a:rPr lang="it-IT" sz="1900" dirty="0"/>
              <a:t> joins are NOT </a:t>
            </a:r>
            <a:r>
              <a:rPr lang="it-IT" sz="1900" dirty="0" err="1"/>
              <a:t>supported</a:t>
            </a:r>
            <a:r>
              <a:rPr lang="it-IT" sz="1900" dirty="0"/>
              <a:t> in Cassandra</a:t>
            </a:r>
          </a:p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access </a:t>
            </a:r>
            <a:r>
              <a:rPr lang="it-IT" dirty="0" err="1"/>
              <a:t>comments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ways:</a:t>
            </a:r>
          </a:p>
          <a:p>
            <a:pPr lvl="1"/>
            <a:r>
              <a:rPr lang="it-IT" sz="1900" dirty="0"/>
              <a:t>By user – user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pPr lvl="1"/>
            <a:r>
              <a:rPr lang="it-IT" sz="1900" dirty="0"/>
              <a:t>By video – video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r>
              <a:rPr lang="it-IT" dirty="0"/>
              <a:t>To support </a:t>
            </a:r>
            <a:r>
              <a:rPr lang="it-IT" dirty="0" err="1"/>
              <a:t>this</a:t>
            </a:r>
            <a:r>
              <a:rPr lang="it-IT" dirty="0"/>
              <a:t> design in Cassandra, 2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endParaRPr lang="it-IT" dirty="0"/>
          </a:p>
          <a:p>
            <a:pPr algn="ctr"/>
            <a:r>
              <a:rPr lang="it-IT" dirty="0">
                <a:solidFill>
                  <a:schemeClr val="tx2"/>
                </a:solidFill>
              </a:rPr>
              <a:t>Note: </a:t>
            </a:r>
            <a:r>
              <a:rPr lang="it-IT" dirty="0" err="1">
                <a:solidFill>
                  <a:schemeClr val="tx2"/>
                </a:solidFill>
              </a:rPr>
              <a:t>both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tables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have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data,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organized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ways!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958911F-2F2C-4BE0-9465-8B424ED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65" y="3725920"/>
            <a:ext cx="4022291" cy="3036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7BB06D-DEA5-463C-AF82-A2CEFF61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65" y="392170"/>
            <a:ext cx="4338328" cy="30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09532-169F-4697-A4F9-E6064B0E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1757C-A02B-46C6-8ABF-30AC762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3100"/>
            <a:ext cx="9720073" cy="402336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conceptual</a:t>
            </a:r>
            <a:r>
              <a:rPr lang="it-IT" dirty="0"/>
              <a:t> data model </a:t>
            </a:r>
            <a:r>
              <a:rPr lang="it-IT" dirty="0" err="1"/>
              <a:t>is</a:t>
            </a:r>
            <a:r>
              <a:rPr lang="it-IT" dirty="0"/>
              <a:t> an abstract </a:t>
            </a:r>
            <a:r>
              <a:rPr lang="it-IT" dirty="0" err="1"/>
              <a:t>view</a:t>
            </a:r>
            <a:r>
              <a:rPr lang="it-IT" dirty="0"/>
              <a:t> of the domain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any</a:t>
            </a:r>
            <a:r>
              <a:rPr lang="it-IT" dirty="0"/>
              <a:t> database system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drawn</a:t>
            </a:r>
            <a:r>
              <a:rPr lang="it-IT" dirty="0"/>
              <a:t> in UML or ER</a:t>
            </a:r>
          </a:p>
          <a:p>
            <a:r>
              <a:rPr lang="it-IT" dirty="0"/>
              <a:t>No big </a:t>
            </a:r>
            <a:r>
              <a:rPr lang="it-IT" dirty="0" err="1"/>
              <a:t>deal</a:t>
            </a:r>
            <a:r>
              <a:rPr lang="it-IT" dirty="0"/>
              <a:t>: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4CB52-7625-4148-B98D-F2941672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30" y="4185154"/>
            <a:ext cx="5920465" cy="1963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A01279-AE60-41FB-A831-B7FC67FF2F55}"/>
              </a:ext>
            </a:extLst>
          </p:cNvPr>
          <p:cNvSpPr txBox="1"/>
          <p:nvPr/>
        </p:nvSpPr>
        <p:spPr>
          <a:xfrm>
            <a:off x="2095501" y="6049631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4E7FF-F541-49E5-8449-D2A91A4F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4" y="2614806"/>
            <a:ext cx="5172075" cy="10191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E5C7B3-13C3-427E-95FE-30BDF0FAE125}"/>
              </a:ext>
            </a:extLst>
          </p:cNvPr>
          <p:cNvSpPr txBox="1"/>
          <p:nvPr/>
        </p:nvSpPr>
        <p:spPr>
          <a:xfrm>
            <a:off x="5276851" y="377152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 ER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30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A1CA5A8-18F7-4864-AA8D-AF6845DCB39E}"/>
              </a:ext>
            </a:extLst>
          </p:cNvPr>
          <p:cNvSpPr/>
          <p:nvPr/>
        </p:nvSpPr>
        <p:spPr>
          <a:xfrm>
            <a:off x="6519887" y="0"/>
            <a:ext cx="5672113" cy="69532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7300DE-9EAD-4C95-91CF-81DF28FB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application</a:t>
            </a:r>
            <a:r>
              <a:rPr lang="it-IT" dirty="0"/>
              <a:t> 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FCC92-DAFB-4326-9156-8C01DB70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82" y="2083689"/>
            <a:ext cx="5755386" cy="4023360"/>
          </a:xfrm>
        </p:spPr>
        <p:txBody>
          <a:bodyPr/>
          <a:lstStyle/>
          <a:p>
            <a:r>
              <a:rPr lang="it-IT" dirty="0"/>
              <a:t>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use the system</a:t>
            </a:r>
          </a:p>
          <a:p>
            <a:endParaRPr lang="it-IT" sz="100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Trace an </a:t>
            </a:r>
            <a:r>
              <a:rPr lang="it-IT" sz="2400" b="1" dirty="0" err="1">
                <a:solidFill>
                  <a:schemeClr val="tx2"/>
                </a:solidFill>
              </a:rPr>
              <a:t>application</a:t>
            </a:r>
            <a:r>
              <a:rPr lang="it-IT" sz="2400" b="1" dirty="0">
                <a:solidFill>
                  <a:schemeClr val="tx2"/>
                </a:solidFill>
              </a:rPr>
              <a:t> workflow </a:t>
            </a:r>
            <a:r>
              <a:rPr lang="it-IT" sz="2400" dirty="0">
                <a:solidFill>
                  <a:schemeClr val="tx2"/>
                </a:solidFill>
              </a:rPr>
              <a:t>to </a:t>
            </a:r>
            <a:r>
              <a:rPr lang="it-IT" sz="2400" dirty="0" err="1">
                <a:solidFill>
                  <a:schemeClr val="tx2"/>
                </a:solidFill>
              </a:rPr>
              <a:t>determine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query to </a:t>
            </a:r>
            <a:r>
              <a:rPr lang="it-IT" sz="2400" dirty="0" err="1">
                <a:solidFill>
                  <a:schemeClr val="tx2"/>
                </a:solidFill>
              </a:rPr>
              <a:t>perform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against</a:t>
            </a:r>
            <a:r>
              <a:rPr lang="it-IT" sz="2400" dirty="0">
                <a:solidFill>
                  <a:schemeClr val="tx2"/>
                </a:solidFill>
              </a:rPr>
              <a:t> the DB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b="1" dirty="0">
                <a:solidFill>
                  <a:schemeClr val="tx2"/>
                </a:solidFill>
              </a:rPr>
              <a:t>Cassandra </a:t>
            </a:r>
            <a:r>
              <a:rPr lang="it-IT" sz="2400" b="1" dirty="0" err="1">
                <a:solidFill>
                  <a:schemeClr val="tx2"/>
                </a:solidFill>
              </a:rPr>
              <a:t>is</a:t>
            </a:r>
            <a:r>
              <a:rPr lang="it-IT" sz="2400" b="1" dirty="0">
                <a:solidFill>
                  <a:schemeClr val="tx2"/>
                </a:solidFill>
              </a:rPr>
              <a:t> query-</a:t>
            </a:r>
            <a:r>
              <a:rPr lang="it-IT" sz="2400" b="1" dirty="0" err="1">
                <a:solidFill>
                  <a:schemeClr val="tx2"/>
                </a:solidFill>
              </a:rPr>
              <a:t>driven</a:t>
            </a:r>
            <a:endParaRPr lang="it-IT" sz="2400" b="1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1F06D-A77A-468C-B184-C0A8986E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6" y="4048544"/>
            <a:ext cx="4991778" cy="15807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634012-E4E2-40D0-AE6F-98B34192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4" y="2083689"/>
            <a:ext cx="5482018" cy="3421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0E79BA-CC37-4EBA-A14E-29621C4A27E7}"/>
              </a:ext>
            </a:extLst>
          </p:cNvPr>
          <p:cNvSpPr txBox="1"/>
          <p:nvPr/>
        </p:nvSpPr>
        <p:spPr>
          <a:xfrm>
            <a:off x="-371475" y="5948934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8B70D2-1738-4C35-988E-7A32BE10891E}"/>
              </a:ext>
            </a:extLst>
          </p:cNvPr>
          <p:cNvSpPr txBox="1"/>
          <p:nvPr/>
        </p:nvSpPr>
        <p:spPr>
          <a:xfrm>
            <a:off x="6614934" y="5662658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workflow</a:t>
            </a:r>
          </a:p>
        </p:txBody>
      </p:sp>
    </p:spTree>
    <p:extLst>
      <p:ext uri="{BB962C8B-B14F-4D97-AF65-F5344CB8AC3E}">
        <p14:creationId xmlns:p14="http://schemas.microsoft.com/office/powerpoint/2010/main" val="29094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3F50D-31BA-4BD3-AB6D-5A078E9B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</a:t>
            </a:r>
            <a:r>
              <a:rPr lang="it-IT" dirty="0" err="1"/>
              <a:t>conceptual</a:t>
            </a:r>
            <a:r>
              <a:rPr lang="it-IT" dirty="0"/>
              <a:t> to </a:t>
            </a:r>
            <a:r>
              <a:rPr lang="it-IT" dirty="0" err="1"/>
              <a:t>logical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E8EF3-A057-4692-9980-970F7E1B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480"/>
            <a:ext cx="7033056" cy="4023360"/>
          </a:xfrm>
        </p:spPr>
        <p:txBody>
          <a:bodyPr/>
          <a:lstStyle/>
          <a:p>
            <a:r>
              <a:rPr lang="it-IT" dirty="0"/>
              <a:t>The mapping takes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conceptual</a:t>
            </a:r>
            <a:r>
              <a:rPr lang="it-IT" dirty="0"/>
              <a:t> data model and the access pattern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logical</a:t>
            </a:r>
            <a:r>
              <a:rPr lang="it-IT" dirty="0"/>
              <a:t> Data Model,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D7B1B6-3BD0-4622-A019-19B523A7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66" y="1967005"/>
            <a:ext cx="3239466" cy="3413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5FFD25-9CE0-4798-AB02-EB1A913E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3" y="3352800"/>
            <a:ext cx="6210301" cy="26917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C62D67-9B83-4A50-9EC3-31CD25AD1463}"/>
              </a:ext>
            </a:extLst>
          </p:cNvPr>
          <p:cNvSpPr txBox="1"/>
          <p:nvPr/>
        </p:nvSpPr>
        <p:spPr>
          <a:xfrm>
            <a:off x="2211024" y="6077729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0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5344-184D-4EAB-A494-4BB65E1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Mapping rules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B5567-E984-4C3C-8835-1F6D67D5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14" y="1933575"/>
            <a:ext cx="10748772" cy="437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process is cyclic for every query, considering the app workflow and the conceptual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Entities and 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what entities and attributes you need to satisfy the given query and combine them in a single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the partition key on which the query will search for equals – the attributes used to make an ‘equals’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on which attributes you will perform &lt; and &gt; searches – they will become clustering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Ordering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Deciding the ordering of the clustering columns (ASC or DESC)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Key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case the primary key is not unique, add the needed attributes to make it distinctive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C945-D789-4A1D-9894-16E2510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rules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38C715-6915-4957-9147-C8E3688C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8" y="1947791"/>
            <a:ext cx="9803603" cy="28967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CF1968-F03B-4A1F-B017-7C31DC03E95F}"/>
              </a:ext>
            </a:extLst>
          </p:cNvPr>
          <p:cNvSpPr txBox="1"/>
          <p:nvPr/>
        </p:nvSpPr>
        <p:spPr>
          <a:xfrm>
            <a:off x="1585912" y="5006459"/>
            <a:ext cx="90201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In order, the 5 tables after applying the mapping rules: </a:t>
            </a:r>
          </a:p>
          <a:p>
            <a:r>
              <a:rPr lang="en-US" sz="2200" dirty="0"/>
              <a:t>entities and relationship, equality search attributes, inequality search attributes, ordering attributes, key attributes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45203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6B2B2-4E7B-46DD-9037-3CB353CC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1866"/>
            <a:ext cx="9720072" cy="1499616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– 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BCA41-5AE4-40A1-8A1F-073603FE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6425"/>
            <a:ext cx="9720073" cy="4023360"/>
          </a:xfrm>
        </p:spPr>
        <p:txBody>
          <a:bodyPr/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application</a:t>
            </a:r>
            <a:r>
              <a:rPr lang="it-IT" dirty="0"/>
              <a:t> workflow,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tables</a:t>
            </a:r>
            <a:endParaRPr lang="it-IT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Queries lead </a:t>
            </a:r>
            <a:r>
              <a:rPr lang="it-IT" sz="2400" dirty="0" err="1">
                <a:solidFill>
                  <a:schemeClr val="tx2"/>
                </a:solidFill>
              </a:rPr>
              <a:t>into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table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satisfies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endParaRPr lang="it-IT" sz="2400" dirty="0">
              <a:solidFill>
                <a:schemeClr val="tx2"/>
              </a:solidFill>
            </a:endParaRPr>
          </a:p>
          <a:p>
            <a:r>
              <a:rPr lang="it-IT" dirty="0" err="1"/>
              <a:t>Partition</a:t>
            </a:r>
            <a:r>
              <a:rPr lang="it-IT" dirty="0"/>
              <a:t> and clustering keys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letter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K = </a:t>
            </a:r>
            <a:r>
              <a:rPr lang="it-IT" dirty="0" err="1"/>
              <a:t>partition</a:t>
            </a:r>
            <a:r>
              <a:rPr lang="it-IT" dirty="0"/>
              <a:t> key</a:t>
            </a:r>
          </a:p>
          <a:p>
            <a:pPr lvl="1"/>
            <a:r>
              <a:rPr lang="it-IT" dirty="0"/>
              <a:t>C = clustering </a:t>
            </a:r>
            <a:r>
              <a:rPr lang="it-IT" dirty="0" err="1"/>
              <a:t>columns</a:t>
            </a:r>
            <a:r>
              <a:rPr lang="it-IT" dirty="0"/>
              <a:t> - ↑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- ↓ </a:t>
            </a:r>
            <a:r>
              <a:rPr lang="it-IT" dirty="0" err="1"/>
              <a:t>descending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97FFA-4DE5-46DA-8469-2AA93A9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3" y="4002405"/>
            <a:ext cx="7232459" cy="23481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F8187-F411-4ABD-9EF2-2ED19E04955E}"/>
              </a:ext>
            </a:extLst>
          </p:cNvPr>
          <p:cNvSpPr txBox="1"/>
          <p:nvPr/>
        </p:nvSpPr>
        <p:spPr>
          <a:xfrm>
            <a:off x="9496426" y="4347008"/>
            <a:ext cx="2200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UDT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custom data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B34CF0-B43C-4ACC-9E2C-869A88105677}"/>
              </a:ext>
            </a:extLst>
          </p:cNvPr>
          <p:cNvSpPr txBox="1"/>
          <p:nvPr/>
        </p:nvSpPr>
        <p:spPr>
          <a:xfrm>
            <a:off x="2937573" y="6186304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07995-DF1E-4CB6-AA85-ACC28C040AC1}"/>
              </a:ext>
            </a:extLst>
          </p:cNvPr>
          <p:cNvSpPr txBox="1"/>
          <p:nvPr/>
        </p:nvSpPr>
        <p:spPr>
          <a:xfrm>
            <a:off x="1024127" y="1466795"/>
            <a:ext cx="6791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216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16798-B76B-4E34-8445-0D4ABBB9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- </a:t>
            </a:r>
            <a:r>
              <a:rPr lang="it-IT" dirty="0" err="1"/>
              <a:t>duplicates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D333E2-5061-4F2D-8EF4-A88EEEBB0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64" y="2018157"/>
            <a:ext cx="10482072" cy="4224528"/>
          </a:xfrm>
        </p:spPr>
        <p:txBody>
          <a:bodyPr>
            <a:normAutofit/>
          </a:bodyPr>
          <a:lstStyle/>
          <a:p>
            <a:r>
              <a:rPr lang="it-IT" sz="2400" dirty="0"/>
              <a:t>Joins on </a:t>
            </a:r>
            <a:r>
              <a:rPr lang="it-IT" sz="2400" dirty="0" err="1"/>
              <a:t>read</a:t>
            </a:r>
            <a:r>
              <a:rPr lang="it-IT" sz="2400" dirty="0"/>
              <a:t> in Cassandra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:</a:t>
            </a:r>
          </a:p>
          <a:p>
            <a:pPr lvl="1"/>
            <a:r>
              <a:rPr lang="it-IT" sz="2000" dirty="0"/>
              <a:t>We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grab</a:t>
            </a:r>
            <a:r>
              <a:rPr lang="it-IT" sz="2000" dirty="0"/>
              <a:t> the data and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return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to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 err="1"/>
              <a:t>Instead</a:t>
            </a:r>
            <a:r>
              <a:rPr lang="it-IT" sz="2400" dirty="0"/>
              <a:t>, we join on </a:t>
            </a:r>
            <a:r>
              <a:rPr lang="it-IT" sz="2400" dirty="0" err="1"/>
              <a:t>write</a:t>
            </a:r>
            <a:endParaRPr lang="it-IT" sz="2400" dirty="0"/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a </a:t>
            </a:r>
            <a:r>
              <a:rPr lang="it-IT" sz="2000" dirty="0" err="1"/>
              <a:t>write</a:t>
            </a:r>
            <a:r>
              <a:rPr lang="it-IT" sz="2000" dirty="0"/>
              <a:t> we </a:t>
            </a:r>
            <a:r>
              <a:rPr lang="it-IT" sz="2000" dirty="0" err="1"/>
              <a:t>materialize</a:t>
            </a:r>
            <a:r>
              <a:rPr lang="it-IT" sz="2000" dirty="0"/>
              <a:t> the join on disk,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optimal</a:t>
            </a:r>
            <a:r>
              <a:rPr lang="it-IT" sz="2000" dirty="0"/>
              <a:t> on </a:t>
            </a:r>
            <a:r>
              <a:rPr lang="it-IT" sz="2000" dirty="0" err="1"/>
              <a:t>read</a:t>
            </a:r>
            <a:endParaRPr lang="it-IT" sz="2000" dirty="0"/>
          </a:p>
          <a:p>
            <a:pPr marL="0" indent="0" algn="ctr">
              <a:buNone/>
            </a:pPr>
            <a:r>
              <a:rPr lang="it-IT" sz="2400" dirty="0" err="1">
                <a:solidFill>
                  <a:schemeClr val="tx2"/>
                </a:solidFill>
              </a:rPr>
              <a:t>Joining</a:t>
            </a:r>
            <a:r>
              <a:rPr lang="it-IT" sz="2400" dirty="0">
                <a:solidFill>
                  <a:schemeClr val="tx2"/>
                </a:solidFill>
              </a:rPr>
              <a:t> on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creates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duplicated</a:t>
            </a:r>
            <a:r>
              <a:rPr lang="it-IT" sz="2400" b="1" dirty="0">
                <a:solidFill>
                  <a:schemeClr val="tx2"/>
                </a:solidFill>
              </a:rPr>
              <a:t> data </a:t>
            </a:r>
            <a:r>
              <a:rPr lang="it-IT" sz="2400" dirty="0" err="1">
                <a:solidFill>
                  <a:schemeClr val="tx2"/>
                </a:solidFill>
              </a:rPr>
              <a:t>but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OK! We </a:t>
            </a:r>
            <a:r>
              <a:rPr lang="it-IT" sz="2400" dirty="0" err="1">
                <a:solidFill>
                  <a:schemeClr val="tx2"/>
                </a:solidFill>
              </a:rPr>
              <a:t>want</a:t>
            </a:r>
            <a:r>
              <a:rPr lang="it-IT" sz="2400" dirty="0">
                <a:solidFill>
                  <a:schemeClr val="tx2"/>
                </a:solidFill>
              </a:rPr>
              <a:t> fast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access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dirty="0" err="1">
                <a:solidFill>
                  <a:schemeClr val="tx2"/>
                </a:solidFill>
              </a:rPr>
              <a:t>Every</a:t>
            </a:r>
            <a:r>
              <a:rPr lang="it-IT" sz="2400" dirty="0">
                <a:solidFill>
                  <a:schemeClr val="tx2"/>
                </a:solidFill>
              </a:rPr>
              <a:t> update </a:t>
            </a:r>
            <a:r>
              <a:rPr lang="it-IT" sz="2400" dirty="0" err="1">
                <a:solidFill>
                  <a:schemeClr val="tx2"/>
                </a:solidFill>
              </a:rPr>
              <a:t>needs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edit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all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involved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tables</a:t>
            </a:r>
            <a:endParaRPr lang="it-IT" sz="24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ED51AE-06BC-4605-ADC5-FD89159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43" y="4590004"/>
            <a:ext cx="6168085" cy="1682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F84C9-47B3-4520-BCD7-D8B7DE3AB82E}"/>
              </a:ext>
            </a:extLst>
          </p:cNvPr>
          <p:cNvSpPr txBox="1"/>
          <p:nvPr/>
        </p:nvSpPr>
        <p:spPr>
          <a:xfrm>
            <a:off x="2937572" y="6186304"/>
            <a:ext cx="63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Three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a video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9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75A74-FE4C-4691-9FE7-560253B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Physical</a:t>
            </a:r>
            <a:r>
              <a:rPr lang="it-IT" dirty="0"/>
              <a:t> data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8C6B-A03F-4DA7-BBE5-E4E3D3D2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5482017" cy="402336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move</a:t>
            </a:r>
            <a:r>
              <a:rPr lang="it-IT" dirty="0"/>
              <a:t> from a </a:t>
            </a:r>
            <a:r>
              <a:rPr lang="it-IT" dirty="0" err="1"/>
              <a:t>logical</a:t>
            </a:r>
            <a:r>
              <a:rPr lang="it-IT" dirty="0"/>
              <a:t> model to a </a:t>
            </a:r>
            <a:r>
              <a:rPr lang="it-IT" dirty="0" err="1"/>
              <a:t>physical</a:t>
            </a:r>
            <a:r>
              <a:rPr lang="it-IT" dirty="0"/>
              <a:t> one we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CQL data </a:t>
            </a:r>
            <a:r>
              <a:rPr lang="it-IT" dirty="0" err="1"/>
              <a:t>types</a:t>
            </a:r>
            <a:endParaRPr lang="it-IT" dirty="0"/>
          </a:p>
          <a:p>
            <a:pPr>
              <a:spcBef>
                <a:spcPts val="0"/>
              </a:spcBef>
            </a:pPr>
            <a:endParaRPr lang="it-IT" sz="400" dirty="0"/>
          </a:p>
          <a:p>
            <a:pPr marL="0" indent="0" algn="ctr">
              <a:buNone/>
            </a:pPr>
            <a:r>
              <a:rPr lang="it-IT" dirty="0" err="1">
                <a:solidFill>
                  <a:schemeClr val="tx2"/>
                </a:solidFill>
              </a:rPr>
              <a:t>Remember</a:t>
            </a:r>
            <a:r>
              <a:rPr lang="it-IT" dirty="0">
                <a:solidFill>
                  <a:schemeClr val="tx2"/>
                </a:solidFill>
              </a:rPr>
              <a:t>: we </a:t>
            </a:r>
            <a:r>
              <a:rPr lang="it-IT" dirty="0" err="1">
                <a:solidFill>
                  <a:schemeClr val="tx2"/>
                </a:solidFill>
              </a:rPr>
              <a:t>preferably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create a </a:t>
            </a:r>
            <a:r>
              <a:rPr lang="it-IT" dirty="0" err="1">
                <a:solidFill>
                  <a:schemeClr val="tx2"/>
                </a:solidFill>
              </a:rPr>
              <a:t>table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satisfies</a:t>
            </a:r>
            <a:r>
              <a:rPr lang="it-IT" dirty="0">
                <a:solidFill>
                  <a:schemeClr val="tx2"/>
                </a:solidFill>
              </a:rPr>
              <a:t> the query </a:t>
            </a:r>
            <a:r>
              <a:rPr lang="it-IT" b="1" dirty="0">
                <a:solidFill>
                  <a:schemeClr val="tx2"/>
                </a:solidFill>
              </a:rPr>
              <a:t>by </a:t>
            </a:r>
            <a:r>
              <a:rPr lang="it-IT" b="1" dirty="0" err="1">
                <a:solidFill>
                  <a:schemeClr val="tx2"/>
                </a:solidFill>
              </a:rPr>
              <a:t>executing</a:t>
            </a:r>
            <a:r>
              <a:rPr lang="it-IT" b="1" dirty="0">
                <a:solidFill>
                  <a:schemeClr val="tx2"/>
                </a:solidFill>
              </a:rPr>
              <a:t> once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2FFC5F2-A8E8-431E-BA90-3AE0F15C1EE9}"/>
              </a:ext>
            </a:extLst>
          </p:cNvPr>
          <p:cNvGrpSpPr/>
          <p:nvPr/>
        </p:nvGrpSpPr>
        <p:grpSpPr>
          <a:xfrm>
            <a:off x="2096691" y="4138987"/>
            <a:ext cx="8189117" cy="2411634"/>
            <a:chOff x="1526383" y="4141177"/>
            <a:chExt cx="8189117" cy="241163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936FF84-88ED-4B64-B810-A6741D61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383" y="4141177"/>
              <a:ext cx="8189117" cy="19881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392F395-E6BD-40BE-8111-FA67441E60D4}"/>
                </a:ext>
              </a:extLst>
            </p:cNvPr>
            <p:cNvSpPr txBox="1"/>
            <p:nvPr/>
          </p:nvSpPr>
          <p:spPr>
            <a:xfrm>
              <a:off x="2879932" y="6186304"/>
              <a:ext cx="5482018" cy="366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Physical</a:t>
              </a:r>
              <a:r>
                <a:rPr lang="it-IT" dirty="0"/>
                <a:t> data model – </a:t>
              </a:r>
              <a:r>
                <a:rPr lang="it-IT" dirty="0" err="1"/>
                <a:t>Notice</a:t>
              </a:r>
              <a:r>
                <a:rPr lang="it-IT" dirty="0"/>
                <a:t> the </a:t>
              </a:r>
              <a:r>
                <a:rPr lang="it-IT" dirty="0" err="1"/>
                <a:t>added</a:t>
              </a:r>
              <a:r>
                <a:rPr lang="it-IT" dirty="0"/>
                <a:t> data </a:t>
              </a:r>
              <a:r>
                <a:rPr lang="it-IT" dirty="0" err="1"/>
                <a:t>types</a:t>
              </a:r>
              <a:endParaRPr lang="it-IT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A81F992-6B16-4AF8-AFEE-9EC0594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733925"/>
            <a:ext cx="4157470" cy="23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UML (</a:t>
            </a:r>
            <a:r>
              <a:rPr lang="it-IT" dirty="0" err="1"/>
              <a:t>conceptual</a:t>
            </a:r>
            <a:r>
              <a:rPr lang="it-IT" dirty="0"/>
              <a:t> model)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dirty="0"/>
              <a:t>1…1 </a:t>
            </a:r>
            <a:r>
              <a:rPr lang="it-IT" dirty="0" err="1"/>
              <a:t>multiplicity</a:t>
            </a:r>
            <a:r>
              <a:rPr lang="it-IT" dirty="0"/>
              <a:t> on the </a:t>
            </a:r>
            <a:r>
              <a:rPr lang="it-IT" i="1" dirty="0" err="1"/>
              <a:t>VRCard</a:t>
            </a:r>
            <a:r>
              <a:rPr lang="it-IT" dirty="0"/>
              <a:t> side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Verona Card </a:t>
            </a:r>
            <a:r>
              <a:rPr lang="it-IT" dirty="0" err="1"/>
              <a:t>terms</a:t>
            </a:r>
            <a:r>
              <a:rPr lang="it-IT" dirty="0"/>
              <a:t> state: </a:t>
            </a:r>
            <a:br>
              <a:rPr lang="it-IT" dirty="0"/>
            </a:br>
            <a:r>
              <a:rPr lang="it-IT" dirty="0"/>
              <a:t>«</a:t>
            </a:r>
            <a:r>
              <a:rPr lang="en-US" dirty="0"/>
              <a:t>With </a:t>
            </a:r>
            <a:r>
              <a:rPr lang="en-US" dirty="0" err="1"/>
              <a:t>VeronaCard</a:t>
            </a:r>
            <a:r>
              <a:rPr lang="en-US" dirty="0"/>
              <a:t> each museum/monument can be visited only once</a:t>
            </a:r>
            <a:r>
              <a:rPr lang="it-IT" dirty="0"/>
              <a:t>»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2286000"/>
            <a:ext cx="10907460" cy="4023360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The more time I </a:t>
            </a:r>
            <a:r>
              <a:rPr lang="it-IT" dirty="0" err="1"/>
              <a:t>spent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r>
              <a:rPr lang="it-IT" dirty="0"/>
              <a:t>, the more I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convinced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fot</a:t>
            </a:r>
            <a:r>
              <a:rPr lang="it-IT" dirty="0"/>
              <a:t> Cassandra</a:t>
            </a:r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given</a:t>
            </a:r>
            <a:r>
              <a:rPr lang="it-IT" dirty="0"/>
              <a:t> task</a:t>
            </a:r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8D050-872B-4051-A731-2B4311F2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</a:t>
            </a:r>
            <a:r>
              <a:rPr lang="it-IT" dirty="0" err="1"/>
              <a:t>csv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BDF615-377D-4322-A369-2D28F187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 dei file </a:t>
            </a:r>
            <a:r>
              <a:rPr lang="it-IT" dirty="0" err="1"/>
              <a:t>csv</a:t>
            </a:r>
            <a:r>
              <a:rPr lang="it-IT" dirty="0"/>
              <a:t> per unire data e ora, sistemazione di data in formato </a:t>
            </a:r>
            <a:r>
              <a:rPr lang="it-IT" dirty="0" err="1"/>
              <a:t>yyyy</a:t>
            </a:r>
            <a:r>
              <a:rPr lang="it-IT" dirty="0"/>
              <a:t>/mm/</a:t>
            </a:r>
            <a:r>
              <a:rPr lang="it-IT" dirty="0" err="1"/>
              <a:t>dd</a:t>
            </a:r>
            <a:endParaRPr lang="it-IT" dirty="0"/>
          </a:p>
          <a:p>
            <a:r>
              <a:rPr lang="it-IT" dirty="0"/>
              <a:t>Colonne con in e il numero tolte perché non c’era scritto cos’erano</a:t>
            </a:r>
          </a:p>
          <a:p>
            <a:r>
              <a:rPr lang="it-IT" dirty="0"/>
              <a:t>Non servono virgolette</a:t>
            </a:r>
          </a:p>
        </p:txBody>
      </p:sp>
    </p:spTree>
    <p:extLst>
      <p:ext uri="{BB962C8B-B14F-4D97-AF65-F5344CB8AC3E}">
        <p14:creationId xmlns:p14="http://schemas.microsoft.com/office/powerpoint/2010/main" val="41997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1043</TotalTime>
  <Words>3174</Words>
  <Application>Microsoft Office PowerPoint</Application>
  <PresentationFormat>Widescreen</PresentationFormat>
  <Paragraphs>288</Paragraphs>
  <Slides>41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Apache Cassandra data modeling</vt:lpstr>
      <vt:lpstr>Data modeling</vt:lpstr>
      <vt:lpstr>(not) Joins</vt:lpstr>
      <vt:lpstr>Conceptual data modeling</vt:lpstr>
      <vt:lpstr>application workflow</vt:lpstr>
      <vt:lpstr>Mapping conceptual to logical </vt:lpstr>
      <vt:lpstr>Mapping rules</vt:lpstr>
      <vt:lpstr>Mapping rules example</vt:lpstr>
      <vt:lpstr>Logical data model – chebotko diagrams</vt:lpstr>
      <vt:lpstr>Logical data model - duplicates</vt:lpstr>
      <vt:lpstr>Physical data model</vt:lpstr>
      <vt:lpstr>VRCard project using cassandra</vt:lpstr>
      <vt:lpstr>Specifications</vt:lpstr>
      <vt:lpstr>Travel time matrix</vt:lpstr>
      <vt:lpstr>UML (conceptual model)</vt:lpstr>
      <vt:lpstr>Premises</vt:lpstr>
      <vt:lpstr>.csv preprocessing</vt:lpstr>
      <vt:lpstr>Solution 1 – Everything using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172</cp:revision>
  <dcterms:created xsi:type="dcterms:W3CDTF">2021-07-05T21:53:35Z</dcterms:created>
  <dcterms:modified xsi:type="dcterms:W3CDTF">2021-07-07T10:13:05Z</dcterms:modified>
</cp:coreProperties>
</file>